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2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fa-IR" sz="5400" dirty="0"/>
              <a:t>حل تمرین  سری ششم</a:t>
            </a:r>
            <a:endParaRPr lang="en-US" sz="5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fa-IR" dirty="0"/>
              <a:t>حل تمرین درس مدارهای منطقی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342900" marR="0" lvl="0" indent="-342900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مدارهای خواسته شده را طراحی کنید: </a:t>
                </a:r>
                <a:b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یک دیکدر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5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×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32</m:t>
                    </m:r>
                  </m:oMath>
                </a14:m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با استفاده از یک دیکدر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3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×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8</m:t>
                    </m:r>
                  </m:oMath>
                </a14:m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و 8 دیکدر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2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×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ersian Pager Number" panose="00000500000000000000" pitchFamily="2" charset="-78"/>
                      </a:rPr>
                      <m:t>4</m:t>
                    </m:r>
                  </m:oMath>
                </a14:m>
                <a:b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03CAD-D616-43F9-B883-AA67129E7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240" t="22094" r="35447" b="7931"/>
          <a:stretch/>
        </p:blipFill>
        <p:spPr>
          <a:xfrm>
            <a:off x="559931" y="400556"/>
            <a:ext cx="4972972" cy="6457444"/>
          </a:xfrm>
        </p:spPr>
      </p:pic>
    </p:spTree>
    <p:extLst>
      <p:ext uri="{BB962C8B-B14F-4D97-AF65-F5344CB8AC3E}">
        <p14:creationId xmlns:p14="http://schemas.microsoft.com/office/powerpoint/2010/main" val="283277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marL="342900" indent="-342900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مدارهای خواسته شده را طراحی کنید: </a:t>
                </a:r>
                <a:b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:r>
                  <a:rPr lang="fa-IR" sz="2000" dirty="0"/>
                  <a:t>ب) یک دیکدر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fa-IR" sz="2000" dirty="0"/>
                  <a:t> با استفاده از 5 دیکدر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br>
                  <a:rPr lang="en-US" sz="2000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BB836-B4DC-4762-A5D0-66D2F4EE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830" t="33757" r="29678" b="10544"/>
          <a:stretch/>
        </p:blipFill>
        <p:spPr>
          <a:xfrm>
            <a:off x="1108608" y="1604644"/>
            <a:ext cx="5947645" cy="4601947"/>
          </a:xfrm>
        </p:spPr>
      </p:pic>
    </p:spTree>
    <p:extLst>
      <p:ext uri="{BB962C8B-B14F-4D97-AF65-F5344CB8AC3E}">
        <p14:creationId xmlns:p14="http://schemas.microsoft.com/office/powerpoint/2010/main" val="223625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29F4-9BF7-4F17-B735-B34BA08C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2" y="764373"/>
            <a:ext cx="11142058" cy="1293028"/>
          </a:xfrm>
        </p:spPr>
        <p:txBody>
          <a:bodyPr>
            <a:noAutofit/>
          </a:bodyPr>
          <a:lstStyle/>
          <a:p>
            <a:pPr lvl="0" rtl="1"/>
            <a:r>
              <a:rPr lang="fa-IR" sz="2000" dirty="0"/>
              <a:t>مدار شکل زیر با یک دیکدر با خروجی فعال-پایین را در نظر بگیرید. تابع </a:t>
            </a:r>
            <a:r>
              <a:rPr lang="en-US" sz="2000" dirty="0"/>
              <a:t>f</a:t>
            </a:r>
            <a:r>
              <a:rPr lang="fa-IR" sz="2000" dirty="0"/>
              <a:t> را به ساده</a:t>
            </a:r>
            <a:r>
              <a:rPr lang="en-US" sz="2000" dirty="0"/>
              <a:t>­</a:t>
            </a:r>
            <a:r>
              <a:rPr lang="fa-IR" sz="2000" dirty="0"/>
              <a:t>ترین صورت حاصل­جمع حاصل­ضرب­ها بنویسید. (</a:t>
            </a:r>
            <a:r>
              <a:rPr lang="en-US" sz="2000" dirty="0"/>
              <a:t> G1</a:t>
            </a:r>
            <a:r>
              <a:rPr lang="fa-IR" sz="2000" dirty="0"/>
              <a:t>و </a:t>
            </a:r>
            <a:r>
              <a:rPr lang="en-US" sz="2000" dirty="0"/>
              <a:t>G2</a:t>
            </a:r>
            <a:r>
              <a:rPr lang="fa-IR" sz="2000" dirty="0"/>
              <a:t> پایه</a:t>
            </a:r>
            <a:r>
              <a:rPr lang="en-US" sz="2000" dirty="0"/>
              <a:t>­</a:t>
            </a:r>
            <a:r>
              <a:rPr lang="fa-IR" sz="2000" dirty="0"/>
              <a:t>های فعال­ساز دیکدر هستند و دیکدر فعال است)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4B53D-9FA3-452B-80A3-8586306B2E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6710" t="31149" r="28451" b="28395"/>
          <a:stretch/>
        </p:blipFill>
        <p:spPr bwMode="auto">
          <a:xfrm>
            <a:off x="566442" y="2080636"/>
            <a:ext cx="4410160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674FD-0CD9-4132-858F-BE7D1B0F8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3" t="32920" r="29049" b="22832"/>
          <a:stretch/>
        </p:blipFill>
        <p:spPr>
          <a:xfrm>
            <a:off x="5470215" y="2435703"/>
            <a:ext cx="5759587" cy="33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9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6443" y="-77199"/>
                <a:ext cx="11020678" cy="1293028"/>
              </a:xfrm>
            </p:spPr>
            <p:txBody>
              <a:bodyPr>
                <a:normAutofit/>
              </a:bodyPr>
              <a:lstStyle/>
              <a:p>
                <a:pPr rtl="1"/>
                <a:r>
                  <a:rPr lang="fa-IR" sz="2000" dirty="0"/>
                  <a:t>توابع هر یک از خروجی­های یک انکدر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 </a:t>
                </a:r>
                <a:r>
                  <a:rPr lang="fa-IR" sz="2000" dirty="0"/>
                  <a:t>را براساس ورودی­های آن بنویسید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6443" y="-77199"/>
                <a:ext cx="11020678" cy="1293028"/>
              </a:xfrm>
              <a:blipFill>
                <a:blip r:embed="rId2"/>
                <a:stretch>
                  <a:fillRect r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8C705-D0B1-43E5-B2FF-E5A91ACC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28" t="21290" r="34542" b="7730"/>
          <a:stretch/>
        </p:blipFill>
        <p:spPr>
          <a:xfrm>
            <a:off x="817295" y="856469"/>
            <a:ext cx="4661013" cy="5939847"/>
          </a:xfrm>
        </p:spPr>
      </p:pic>
    </p:spTree>
    <p:extLst>
      <p:ext uri="{BB962C8B-B14F-4D97-AF65-F5344CB8AC3E}">
        <p14:creationId xmlns:p14="http://schemas.microsoft.com/office/powerpoint/2010/main" val="188064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6903" y="141286"/>
                <a:ext cx="11020678" cy="1293028"/>
              </a:xfrm>
            </p:spPr>
            <p:txBody>
              <a:bodyPr>
                <a:noAutofit/>
              </a:bodyPr>
              <a:lstStyle/>
              <a:p>
                <a:pPr rtl="1"/>
                <a:r>
                  <a:rPr lang="fa-IR" sz="2000" dirty="0"/>
                  <a:t>یک انکدر اولویت­دار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</a:t>
                </a:r>
                <a:r>
                  <a:rPr lang="fa-IR" sz="2000" dirty="0"/>
                  <a:t>و یک خروجی </a:t>
                </a:r>
                <a:r>
                  <a:rPr lang="en-US" sz="2000" dirty="0"/>
                  <a:t>V</a:t>
                </a:r>
                <a:r>
                  <a:rPr lang="fa-IR" sz="2000" dirty="0"/>
                  <a:t>(</a:t>
                </a:r>
                <a:r>
                  <a:rPr lang="en-US" sz="2000" dirty="0"/>
                  <a:t>Valid</a:t>
                </a:r>
                <a:r>
                  <a:rPr lang="fa-IR" sz="2000" dirty="0"/>
                  <a:t>) را در صورتی 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a-IR" sz="2000" dirty="0"/>
                  <a:t> بالاترین اولویت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fa-IR" sz="2000" dirty="0"/>
                  <a:t> پایین­ترین اولویت باشد طراحی کنید. جدول درستی آن را رسم کنید و توابع هر یک از خروجی­های آن را بدست آورید. 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6903" y="141286"/>
                <a:ext cx="11020678" cy="1293028"/>
              </a:xfrm>
              <a:blipFill>
                <a:blip r:embed="rId2"/>
                <a:stretch>
                  <a:fillRect r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0752A-E188-4ED5-8752-48C68FAE0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489" t="26517" r="29679" b="6926"/>
          <a:stretch/>
        </p:blipFill>
        <p:spPr>
          <a:xfrm>
            <a:off x="1513212" y="1366322"/>
            <a:ext cx="5745344" cy="5267892"/>
          </a:xfrm>
        </p:spPr>
      </p:pic>
    </p:spTree>
    <p:extLst>
      <p:ext uri="{BB962C8B-B14F-4D97-AF65-F5344CB8AC3E}">
        <p14:creationId xmlns:p14="http://schemas.microsoft.com/office/powerpoint/2010/main" val="343282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29F4-9BF7-4F17-B735-B34BA08C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03" y="141286"/>
            <a:ext cx="11020678" cy="1293028"/>
          </a:xfrm>
        </p:spPr>
        <p:txBody>
          <a:bodyPr>
            <a:noAutofit/>
          </a:bodyPr>
          <a:lstStyle/>
          <a:p>
            <a:pPr rtl="1"/>
            <a:r>
              <a:rPr lang="fa-IR" sz="2000" dirty="0"/>
              <a:t>خروجی </a:t>
            </a:r>
            <a:r>
              <a:rPr lang="en-US" sz="2000" dirty="0"/>
              <a:t>f</a:t>
            </a:r>
            <a:r>
              <a:rPr lang="fa-IR" sz="2000" dirty="0"/>
              <a:t> در شکل زیر را به ساده­ترین صورت حاصل­جمع حاصل­ضرب</a:t>
            </a:r>
            <a:r>
              <a:rPr lang="fa-IR" sz="2000" i="1" dirty="0"/>
              <a:t>­­­</a:t>
            </a:r>
            <a:r>
              <a:rPr lang="fa-IR" sz="2000" dirty="0"/>
              <a:t>ها بدست آورید.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2DD33-5D98-4FBB-9069-DF00A15EEC3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6145" t="26699" r="35775" b="12952"/>
          <a:stretch/>
        </p:blipFill>
        <p:spPr bwMode="auto">
          <a:xfrm>
            <a:off x="604035" y="2032085"/>
            <a:ext cx="2462847" cy="3057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9DDBC-81AC-4868-9EBC-1F0D707BC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4" t="21711" r="18230" b="12920"/>
          <a:stretch/>
        </p:blipFill>
        <p:spPr>
          <a:xfrm>
            <a:off x="3487666" y="1731696"/>
            <a:ext cx="7881643" cy="44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7890" y="764372"/>
                <a:ext cx="10988310" cy="1533765"/>
              </a:xfrm>
            </p:spPr>
            <p:txBody>
              <a:bodyPr>
                <a:no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ba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ba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𝑧</m:t>
                      </m:r>
                    </m:oMath>
                  </m:oMathPara>
                </a14:m>
                <a:br>
                  <a:rPr lang="fa-IR" sz="3600" dirty="0"/>
                </a:br>
                <a:r>
                  <a:rPr lang="fa-IR" sz="1800" dirty="0"/>
                  <a:t>الف) توابع را با استفاده از یک دیکدر با خروجی فعال-بالا و یک گیت </a:t>
                </a:r>
                <a:r>
                  <a:rPr lang="en-US" sz="1800" dirty="0"/>
                  <a:t>OR</a:t>
                </a:r>
                <a:r>
                  <a:rPr lang="fa-IR" sz="1800" dirty="0"/>
                  <a:t> پیاده</a:t>
                </a:r>
                <a:r>
                  <a:rPr lang="en-US" sz="1800" dirty="0"/>
                  <a:t>­</a:t>
                </a:r>
                <a:r>
                  <a:rPr lang="fa-IR" sz="1800" dirty="0"/>
                  <a:t>سازی کنید.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890" y="764372"/>
                <a:ext cx="10988310" cy="1533765"/>
              </a:xfrm>
              <a:blipFill>
                <a:blip r:embed="rId2"/>
                <a:stretch>
                  <a:fillRect l="-55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E7009-B31E-4F99-B8F9-323E6297C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45" t="20687" r="19385" b="7327"/>
          <a:stretch/>
        </p:blipFill>
        <p:spPr>
          <a:xfrm>
            <a:off x="2354782" y="1863491"/>
            <a:ext cx="6829678" cy="4469882"/>
          </a:xfrm>
        </p:spPr>
      </p:pic>
    </p:spTree>
    <p:extLst>
      <p:ext uri="{BB962C8B-B14F-4D97-AF65-F5344CB8AC3E}">
        <p14:creationId xmlns:p14="http://schemas.microsoft.com/office/powerpoint/2010/main" val="351106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6357C3-A57E-4E41-B782-3C158C556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29" t="22496" r="21082" b="16175"/>
          <a:stretch/>
        </p:blipFill>
        <p:spPr>
          <a:xfrm>
            <a:off x="2427611" y="1958086"/>
            <a:ext cx="6981861" cy="41109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AD0369D-9200-4678-8FC2-D46F652499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84926" y="893061"/>
                <a:ext cx="10777917" cy="1293812"/>
              </a:xfrm>
            </p:spPr>
            <p:txBody>
              <a:bodyPr>
                <a:no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𝑧</m:t>
                      </m:r>
                    </m:oMath>
                  </m:oMathPara>
                </a14:m>
                <a:br>
                  <a:rPr lang="fa-IR" dirty="0"/>
                </a:br>
                <a:r>
                  <a:rPr lang="fa-IR" sz="1800" dirty="0"/>
                  <a:t>ب) توابع را با استفاده از یک دیکدر با خروجی فعال-پایین و یک گیت </a:t>
                </a:r>
                <a:r>
                  <a:rPr lang="en-US" sz="1800" dirty="0"/>
                  <a:t>AND</a:t>
                </a:r>
                <a:r>
                  <a:rPr lang="fa-IR" sz="1800" dirty="0"/>
                  <a:t> پیاده</a:t>
                </a:r>
                <a:r>
                  <a:rPr lang="en-US" sz="1800" dirty="0"/>
                  <a:t>­</a:t>
                </a:r>
                <a:r>
                  <a:rPr lang="fa-IR" sz="1800" dirty="0"/>
                  <a:t>سازی کنید.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AD0369D-9200-4678-8FC2-D46F65249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4926" y="893061"/>
                <a:ext cx="10777917" cy="1293812"/>
              </a:xfrm>
              <a:blipFill>
                <a:blip r:embed="rId3"/>
                <a:stretch>
                  <a:fillRect l="-170" t="-11268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82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1706" y="764373"/>
                <a:ext cx="11004494" cy="1293028"/>
              </a:xfrm>
            </p:spPr>
            <p:txBody>
              <a:bodyPr/>
              <a:lstStyle/>
              <a:p>
                <a:pPr rtl="1"/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ج) توابع را با استفاده از یک دیکدر با خروجی فعال-بالا و یک گیت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NOR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پیاده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­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سازی کنید.</a:t>
                </a:r>
                <a:b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ba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ba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1706" y="764373"/>
                <a:ext cx="11004494" cy="1293028"/>
              </a:xfrm>
              <a:blipFill>
                <a:blip r:embed="rId2"/>
                <a:stretch>
                  <a:fillRect l="-221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849FAE-84C5-4895-AA6E-2E2F9F206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62" t="29132" r="21648" b="13962"/>
          <a:stretch/>
        </p:blipFill>
        <p:spPr>
          <a:xfrm>
            <a:off x="1755973" y="2013090"/>
            <a:ext cx="7914010" cy="4323677"/>
          </a:xfrm>
        </p:spPr>
      </p:pic>
    </p:spTree>
    <p:extLst>
      <p:ext uri="{BB962C8B-B14F-4D97-AF65-F5344CB8AC3E}">
        <p14:creationId xmlns:p14="http://schemas.microsoft.com/office/powerpoint/2010/main" val="422009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2761" y="764373"/>
                <a:ext cx="11263439" cy="1293028"/>
              </a:xfrm>
            </p:spPr>
            <p:txBody>
              <a:bodyPr/>
              <a:lstStyle/>
              <a:p>
                <a:pPr rtl="1"/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د) توابع را با استفاده از یک دیکدر با خروجی فعال-پایین و یک گیت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NAND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پیاده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­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سازی کنید.</a:t>
                </a:r>
                <a:b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ba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bar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ba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2761" y="764373"/>
                <a:ext cx="11263439" cy="1293028"/>
              </a:xfrm>
              <a:blipFill>
                <a:blip r:embed="rId2"/>
                <a:stretch>
                  <a:fillRect l="-271" r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FA6A4-A5C5-40D3-A204-78943B62A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632" t="22497" r="21422" b="10946"/>
          <a:stretch/>
        </p:blipFill>
        <p:spPr>
          <a:xfrm>
            <a:off x="2605637" y="2169827"/>
            <a:ext cx="6748758" cy="4214789"/>
          </a:xfrm>
        </p:spPr>
      </p:pic>
    </p:spTree>
    <p:extLst>
      <p:ext uri="{BB962C8B-B14F-4D97-AF65-F5344CB8AC3E}">
        <p14:creationId xmlns:p14="http://schemas.microsoft.com/office/powerpoint/2010/main" val="112624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7890" y="764372"/>
                <a:ext cx="10988310" cy="1533765"/>
              </a:xfrm>
            </p:spPr>
            <p:txBody>
              <a:bodyPr>
                <a:no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fa-IR" sz="3600" dirty="0"/>
                </a:br>
                <a:r>
                  <a:rPr lang="fa-IR" sz="1800" dirty="0"/>
                  <a:t>الف) توابع را با استفاده از یک دیکدر با خروجی فعال-بالا و یک گیت </a:t>
                </a:r>
                <a:r>
                  <a:rPr lang="en-US" sz="1800" dirty="0"/>
                  <a:t>OR</a:t>
                </a:r>
                <a:r>
                  <a:rPr lang="fa-IR" sz="1800" dirty="0"/>
                  <a:t> پیاده</a:t>
                </a:r>
                <a:r>
                  <a:rPr lang="en-US" sz="1800" dirty="0"/>
                  <a:t>­</a:t>
                </a:r>
                <a:r>
                  <a:rPr lang="fa-IR" sz="1800" dirty="0"/>
                  <a:t>سازی کنید.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890" y="764372"/>
                <a:ext cx="10988310" cy="1533765"/>
              </a:xfrm>
              <a:blipFill>
                <a:blip r:embed="rId2"/>
                <a:stretch>
                  <a:fillRect l="-55" t="-42857" r="-388" b="-3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FFC1A-7990-440A-9A43-B742F2EF9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102" t="24105" r="19725" b="5920"/>
          <a:stretch/>
        </p:blipFill>
        <p:spPr>
          <a:xfrm>
            <a:off x="2322415" y="2204806"/>
            <a:ext cx="6327972" cy="4139349"/>
          </a:xfrm>
        </p:spPr>
      </p:pic>
    </p:spTree>
    <p:extLst>
      <p:ext uri="{BB962C8B-B14F-4D97-AF65-F5344CB8AC3E}">
        <p14:creationId xmlns:p14="http://schemas.microsoft.com/office/powerpoint/2010/main" val="391533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B317B-AA76-405F-9664-0F83C44F1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54" t="29734" r="21987" b="7328"/>
          <a:stretch/>
        </p:blipFill>
        <p:spPr>
          <a:xfrm>
            <a:off x="2139787" y="1885444"/>
            <a:ext cx="6947569" cy="428068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AD0369D-9200-4678-8FC2-D46F652499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84926" y="893061"/>
                <a:ext cx="10777917" cy="1293812"/>
              </a:xfrm>
            </p:spPr>
            <p:txBody>
              <a:bodyPr>
                <a:no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fa-IR" dirty="0"/>
                </a:br>
                <a:r>
                  <a:rPr lang="fa-IR" sz="1800" dirty="0"/>
                  <a:t>ب) توابع را با استفاده از یک دیکدر با خروجی فعال-پایین و یک گیت </a:t>
                </a:r>
                <a:r>
                  <a:rPr lang="en-US" sz="1800" dirty="0"/>
                  <a:t>AND</a:t>
                </a:r>
                <a:r>
                  <a:rPr lang="fa-IR" sz="1800" dirty="0"/>
                  <a:t> پیاده</a:t>
                </a:r>
                <a:r>
                  <a:rPr lang="en-US" sz="1800" dirty="0"/>
                  <a:t>­</a:t>
                </a:r>
                <a:r>
                  <a:rPr lang="fa-IR" sz="1800" dirty="0"/>
                  <a:t>سازی کنید.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AD0369D-9200-4678-8FC2-D46F65249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4926" y="893061"/>
                <a:ext cx="10777917" cy="1293812"/>
              </a:xfrm>
              <a:blipFill>
                <a:blip r:embed="rId3"/>
                <a:stretch>
                  <a:fillRect l="-57" t="-90610" r="-45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00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1706" y="764373"/>
                <a:ext cx="11004494" cy="1293028"/>
              </a:xfrm>
            </p:spPr>
            <p:txBody>
              <a:bodyPr>
                <a:normAutofit/>
              </a:bodyPr>
              <a:lstStyle/>
              <a:p>
                <a:pPr rtl="1"/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ج) توابع را با استفاده از یک دیکدر با خروجی فعال-بالا و یک گیت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NOR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پیاده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­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سازی کنید.</a:t>
                </a:r>
                <a:b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1706" y="764373"/>
                <a:ext cx="11004494" cy="1293028"/>
              </a:xfrm>
              <a:blipFill>
                <a:blip r:embed="rId2"/>
                <a:stretch>
                  <a:fillRect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E26FC-FD7F-4016-93FF-380FF7CD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424" t="20486" r="21648" b="16175"/>
          <a:stretch/>
        </p:blipFill>
        <p:spPr>
          <a:xfrm>
            <a:off x="2597544" y="2101211"/>
            <a:ext cx="6562641" cy="3967815"/>
          </a:xfrm>
        </p:spPr>
      </p:pic>
    </p:spTree>
    <p:extLst>
      <p:ext uri="{BB962C8B-B14F-4D97-AF65-F5344CB8AC3E}">
        <p14:creationId xmlns:p14="http://schemas.microsoft.com/office/powerpoint/2010/main" val="181080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2761" y="764373"/>
                <a:ext cx="11263439" cy="1293028"/>
              </a:xfrm>
            </p:spPr>
            <p:txBody>
              <a:bodyPr>
                <a:normAutofit/>
              </a:bodyPr>
              <a:lstStyle/>
              <a:p>
                <a:pPr rtl="1"/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د) توابع را با استفاده از یک دیکدر با خروجی فعال-پایین و یک گیت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NAND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پیاده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­</a:t>
                </a:r>
                <a:r>
                  <a:rPr lang="fa-I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سازی کنید.</a:t>
                </a:r>
                <a:b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C629F4-9BF7-4F17-B735-B34BA08C4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2761" y="764373"/>
                <a:ext cx="11263439" cy="1293028"/>
              </a:xfrm>
              <a:blipFill>
                <a:blip r:embed="rId2"/>
                <a:stretch>
                  <a:fillRect r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C0EB5-2ABB-4C7A-8F15-9F2A57D2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43" t="22094" r="22892" b="17381"/>
          <a:stretch/>
        </p:blipFill>
        <p:spPr>
          <a:xfrm>
            <a:off x="2459978" y="2062656"/>
            <a:ext cx="6619286" cy="4168211"/>
          </a:xfrm>
        </p:spPr>
      </p:pic>
    </p:spTree>
    <p:extLst>
      <p:ext uri="{BB962C8B-B14F-4D97-AF65-F5344CB8AC3E}">
        <p14:creationId xmlns:p14="http://schemas.microsoft.com/office/powerpoint/2010/main" val="22331783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28</TotalTime>
  <Words>432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Vapor Trail</vt:lpstr>
      <vt:lpstr>حل تمرین  سری ششم</vt:lpstr>
      <vt:lpstr>f(x,y,z)=x.¯y+¯x.z الف) توابع را با استفاده از یک دیکدر با خروجی فعال-بالا و یک گیت OR پیاده­سازی کنید. </vt:lpstr>
      <vt:lpstr>f(x,y,z)=x.¯y+¯x.z ب) توابع را با استفاده از یک دیکدر با خروجی فعال-پایین و یک گیت AND پیاده­سازی کنید.   </vt:lpstr>
      <vt:lpstr>ج) توابع را با استفاده از یک دیکدر با خروجی فعال-بالا و یک گیت NOR پیاده­سازی کنید. f(x,y,z)=x.¯y+¯x.z</vt:lpstr>
      <vt:lpstr>د) توابع را با استفاده از یک دیکدر با خروجی فعال-پایین و یک گیت NAND پیاده­سازی کنید. f(x,y,z)=x.¯y+¯x.z</vt:lpstr>
      <vt:lpstr>f(w,x,y,z)=∏1▒〖M(0,1,3,5,6,7,8,9,14,15)〗 الف) توابع را با استفاده از یک دیکدر با خروجی فعال-بالا و یک گیت OR پیاده­سازی کنید. </vt:lpstr>
      <vt:lpstr>f(w,x,y,z)=∏1▒〖M(0,1,3,5,6,7,8,9,14,15)〗 ب) توابع را با استفاده از یک دیکدر با خروجی فعال-پایین و یک گیت AND پیاده­سازی کنید.   </vt:lpstr>
      <vt:lpstr>ج) توابع را با استفاده از یک دیکدر با خروجی فعال-بالا و یک گیت NOR پیاده­سازی کنید. f(w,x,y,z)=∏1▒〖M(0,1,3,5,6,7,8,9,14,15)〗 </vt:lpstr>
      <vt:lpstr>د) توابع را با استفاده از یک دیکدر با خروجی فعال-پایین و یک گیت NAND پیاده­سازی کنید. f(w,x,y,z)=∏1▒〖M(0,1,3,5,6,7,8,9,14,15)〗 </vt:lpstr>
      <vt:lpstr>مدارهای خواسته شده را طراحی کنید:  الف) یک دیکدر 5×32 با استفاده از یک دیکدر 3×8 و 8 دیکدر 2×4 </vt:lpstr>
      <vt:lpstr>مدارهای خواسته شده را طراحی کنید:  ب) یک دیکدر 4×16 با استفاده از 5 دیکدر 2×4 </vt:lpstr>
      <vt:lpstr>مدار شکل زیر با یک دیکدر با خروجی فعال-پایین را در نظر بگیرید. تابع f را به ساده­ترین صورت حاصل­جمع حاصل­ضرب­ها بنویسید. ( G1و G2 پایه­های فعال­ساز دیکدر هستند و دیکدر فعال است)</vt:lpstr>
      <vt:lpstr>توابع هر یک از خروجی­های یک انکدر 16×4  را براساس ورودی­های آن بنویسید</vt:lpstr>
      <vt:lpstr>یک انکدر اولویت­دار 8×3 و یک خروجی V(Valid) را در صورتی که D_0 بالاترین اولویت و D_7 پایین­ترین اولویت باشد طراحی کنید. جدول درستی آن را رسم کنید و توابع هر یک از خروجی­های آن را بدست آورید. </vt:lpstr>
      <vt:lpstr>خروجی f در شکل زیر را به ساده­ترین صورت حاصل­جمع حاصل­ضرب­­­ها بدست آورید.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 سری ششم</dc:title>
  <dc:creator>Asus</dc:creator>
  <cp:lastModifiedBy>Asus</cp:lastModifiedBy>
  <cp:revision>4</cp:revision>
  <dcterms:created xsi:type="dcterms:W3CDTF">2020-11-11T04:57:27Z</dcterms:created>
  <dcterms:modified xsi:type="dcterms:W3CDTF">2020-11-11T07:19:17Z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